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57" r:id="rId3"/>
    <p:sldId id="273" r:id="rId4"/>
    <p:sldId id="289" r:id="rId5"/>
    <p:sldId id="274" r:id="rId6"/>
    <p:sldId id="287" r:id="rId7"/>
    <p:sldId id="288" r:id="rId8"/>
    <p:sldId id="290" r:id="rId9"/>
    <p:sldId id="291" r:id="rId10"/>
    <p:sldId id="292" r:id="rId11"/>
    <p:sldId id="294" r:id="rId12"/>
    <p:sldId id="293" r:id="rId13"/>
    <p:sldId id="29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00"/>
    <a:srgbClr val="99CCFF"/>
    <a:srgbClr val="33CC33"/>
    <a:srgbClr val="3333FF"/>
    <a:srgbClr val="FFFF99"/>
    <a:srgbClr val="FFFF00"/>
    <a:srgbClr val="FF33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432" autoAdjust="0"/>
    <p:restoredTop sz="94660" autoAdjust="0"/>
  </p:normalViewPr>
  <p:slideViewPr>
    <p:cSldViewPr snapToGrid="0">
      <p:cViewPr varScale="1">
        <p:scale>
          <a:sx n="43" d="100"/>
          <a:sy n="43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D8D1D6-E412-49FC-B7FE-A3B983224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6B2D-E06B-4DD9-9C66-420D70F4F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12C37-4CC1-4EFF-9878-A4658A67D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62428-532F-4553-A300-D05090B60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AB954-BE85-457D-BAEA-CE5307321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413FD-1D96-4DDE-AAAE-B092AA61C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6FADA-AEB9-410B-A7D8-24804FD32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B2BD4-F7B7-44D8-B571-F23164E94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C99D5-AF33-416F-8F7C-873361CC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B98AC-535C-4183-9DFC-DD75F024C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5E81F-B517-4DFB-8342-A68D8F4F5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91B56-9BDB-467C-B016-7B270AAA6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6BA3-5798-4118-9F68-92D45096F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3C57558-BCA8-4E37-871B-EF9E4A92E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9.gi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gif"/><Relationship Id="rId12" Type="http://schemas.openxmlformats.org/officeDocument/2006/relationships/image" Target="../media/image8.gif"/><Relationship Id="rId2" Type="http://schemas.openxmlformats.org/officeDocument/2006/relationships/audio" Target="file:///D:\Software\Hoa%20tau\LK%20Cha%20Cha%20Cha%20-%20Bambino%20-%20it's%20now%20or%20never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11" Type="http://schemas.openxmlformats.org/officeDocument/2006/relationships/image" Target="../media/image7.gi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audio" Target="../media/audio1.wav"/><Relationship Id="rId9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CorelDRAW" r:id="rId5" imgW="4857274" imgH="6350079" progId="CorelDRAW.Graphic.13">
              <p:embed/>
            </p:oleObj>
          </a:graphicData>
        </a:graphic>
      </p:graphicFrame>
      <p:pic>
        <p:nvPicPr>
          <p:cNvPr id="1027" name="Picture 8" descr="L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1701800"/>
            <a:ext cx="4038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4" descr="17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48538" y="5105400"/>
            <a:ext cx="133826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6" descr="1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337773">
            <a:off x="0" y="54102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7" descr="1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5200" y="3886200"/>
            <a:ext cx="21145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LK Cha Cha Cha - Bambino - it's now or never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WordArt 44"/>
          <p:cNvSpPr>
            <a:spLocks noChangeArrowheads="1" noChangeShapeType="1" noTextEdit="1"/>
          </p:cNvSpPr>
          <p:nvPr/>
        </p:nvSpPr>
        <p:spPr bwMode="auto">
          <a:xfrm>
            <a:off x="2879725" y="2260600"/>
            <a:ext cx="3790950" cy="1674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66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HÁT</a:t>
            </a:r>
          </a:p>
        </p:txBody>
      </p:sp>
      <p:pic>
        <p:nvPicPr>
          <p:cNvPr id="1033" name="Picture 46" descr="IMG1-3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8200" y="3276600"/>
            <a:ext cx="18065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7" descr="0001-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058464">
            <a:off x="1676400" y="1219200"/>
            <a:ext cx="5143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8" descr="0004-1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29400" y="685800"/>
            <a:ext cx="969963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49" descr="IMG1-3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6172200" y="3657600"/>
            <a:ext cx="17002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  <p:sndAc>
      <p:stSnd>
        <p:snd r:embed="rId4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018" fill="hold"/>
                                        <p:tgtEl>
                                          <p:spTgt spid="112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3. Thêm chủ ngữ, vị ngữ vào chỗ trống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có các câu hoàn chỉnh: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7975" y="1217613"/>
            <a:ext cx="84788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Vì sao chuột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gặm các vật cứng? Không giống với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và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nhiều loài vật khác,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của chuột mỗi ngày một mọc dài ra, cho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khi chuột chết mới thôi. Nếu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cứ mọc dài mãi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 vậy, dĩ nhiên là rất v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 víu. Để mài cho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mòn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3. Thêm chủ ngữ, vị ngữ vào chỗ trống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có các câu hoàn chỉnh: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5494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Vì sao chuột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gặm các vật cứng? Không giống với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và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nhiều loài vật khác,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của chuột mỗi ngày một mọc dài ra, cho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khi chuột chết mới thôi. Nếu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cứ mọc dài mãi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 vậy, dĩ nhiên là rất v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 víu. Để mài cho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mòn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i, 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chuột gặm các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ồ vật cứng</a:t>
            </a:r>
            <a:r>
              <a:rPr lang="en-US" b="1" i="1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261938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3. Thêm chủ ngữ, vị ngữ vào chỗ trống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có các câu hoàn chỉnh: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1633538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b) Vì sao lợn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 lấy mõm dũi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ất lên? Chúng ta biết rằng các giống lợn nuôi hiện nay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ều có nguồn gốc từ lợn rừng. Mũi và mồm lợn rừng rất dài, x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mũi rất cứng. Để tìm thức 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n, …. Thói quen dũi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ất của lợn nhà bắt nguồn từ cách tìm kiếm thức 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 của lợn rừng.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26193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Arial" charset="0"/>
              </a:rPr>
              <a:t> 3. Thêm chủ ngữ, vị ngữ vào chỗ trống </a:t>
            </a:r>
            <a:r>
              <a:rPr lang="vi-VN" sz="36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0000FF"/>
                </a:solidFill>
                <a:latin typeface="Arial" charset="0"/>
              </a:rPr>
              <a:t>ể có các câu hoàn chỉnh: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1633538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Arial" charset="0"/>
              </a:rPr>
              <a:t> b) Vì sao lợn th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ờng  lấy mõm dũi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ất lên? Chúng ta biết rằng các giống lợn nuôi hiện nay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ều có nguồn gốc từ lợn rừng. Mũi và mồm lợn rừng rất dài, x</a:t>
            </a:r>
            <a:r>
              <a:rPr lang="vi-VN" sz="3600">
                <a:latin typeface="Arial" charset="0"/>
              </a:rPr>
              <a:t>ươ</a:t>
            </a:r>
            <a:r>
              <a:rPr lang="en-US" sz="3600">
                <a:latin typeface="Arial" charset="0"/>
              </a:rPr>
              <a:t>ng mũi rất cứng. Để tìm thức </a:t>
            </a:r>
            <a:r>
              <a:rPr lang="vi-VN" sz="3600">
                <a:latin typeface="Arial" charset="0"/>
              </a:rPr>
              <a:t>ă</a:t>
            </a:r>
            <a:r>
              <a:rPr lang="en-US" sz="3600">
                <a:latin typeface="Arial" charset="0"/>
              </a:rPr>
              <a:t>n, 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chúng dùng</a:t>
            </a:r>
            <a:r>
              <a:rPr lang="en-US" sz="3600">
                <a:latin typeface="Arial" charset="0"/>
              </a:rPr>
              <a:t> 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cái mũi và mồm </a:t>
            </a:r>
            <a:r>
              <a:rPr lang="vi-VN" sz="36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ặc biệt </a:t>
            </a:r>
            <a:r>
              <a:rPr lang="vi-VN" sz="36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ó dũi </a:t>
            </a:r>
            <a:r>
              <a:rPr lang="vi-VN" sz="36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ất. </a:t>
            </a:r>
            <a:r>
              <a:rPr lang="en-US" sz="3600">
                <a:latin typeface="Arial" charset="0"/>
              </a:rPr>
              <a:t>Thói quen dũi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ất của lợn nhà bắt nguồn từ cách tìm kiếm thức </a:t>
            </a:r>
            <a:r>
              <a:rPr lang="vi-VN" sz="3600">
                <a:latin typeface="Arial" charset="0"/>
              </a:rPr>
              <a:t>ă</a:t>
            </a:r>
            <a:r>
              <a:rPr lang="en-US" sz="3600">
                <a:latin typeface="Arial" charset="0"/>
              </a:rPr>
              <a:t>n của lợn rừng.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rgbClr val="FFFF66"/>
              </a:gs>
              <a:gs pos="100000">
                <a:srgbClr val="CC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215900"/>
            <a:ext cx="8359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Th</a:t>
            </a:r>
            <a:r>
              <a:rPr lang="vi-VN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 ù</a:t>
            </a:r>
          </a:p>
        </p:txBody>
      </p:sp>
      <p:sp>
        <p:nvSpPr>
          <p:cNvPr id="3077" name="AutoShape 28"/>
          <p:cNvSpPr>
            <a:spLocks noChangeArrowheads="1"/>
          </p:cNvSpPr>
          <p:nvPr/>
        </p:nvSpPr>
        <p:spPr bwMode="auto">
          <a:xfrm>
            <a:off x="104775" y="104775"/>
            <a:ext cx="9039225" cy="6629400"/>
          </a:xfrm>
          <a:prstGeom prst="roundRect">
            <a:avLst>
              <a:gd name="adj" fmla="val 7500"/>
            </a:avLst>
          </a:prstGeom>
          <a:noFill/>
          <a:ln w="127000" cmpd="tri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8" name="Text Box 31"/>
          <p:cNvSpPr txBox="1">
            <a:spLocks noChangeArrowheads="1"/>
          </p:cNvSpPr>
          <p:nvPr/>
        </p:nvSpPr>
        <p:spPr bwMode="auto">
          <a:xfrm>
            <a:off x="2405063" y="788988"/>
            <a:ext cx="5024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3079" name="WordArt 35"/>
          <p:cNvSpPr>
            <a:spLocks noChangeArrowheads="1" noChangeShapeType="1" noTextEdit="1"/>
          </p:cNvSpPr>
          <p:nvPr/>
        </p:nvSpPr>
        <p:spPr bwMode="auto">
          <a:xfrm>
            <a:off x="334963" y="2562225"/>
            <a:ext cx="8472487" cy="1516063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Thêm trạng ngữ chỉ mục đích cho câu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3333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0"/>
            <a:ext cx="331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33CC"/>
                </a:solidFill>
                <a:latin typeface="Arial" charset="0"/>
              </a:rPr>
              <a:t>I. Nhận xét: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60166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1. Trạng ngữ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in nghiêng trong mẫu chuyện d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 trả lời câu hỏi gì?                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917700" y="1928813"/>
            <a:ext cx="52720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3333FF"/>
                </a:solidFill>
                <a:latin typeface="Arial" charset="0"/>
              </a:rPr>
              <a:t>Con cáo và chùm nho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2754313"/>
            <a:ext cx="9144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	Một con cáo nhìn thấy những chùm nho chín mọng liền tìm cách hái chúng.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ng loay hoay mãi, cáo ta vẫn không với tới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chùm nho. Để dẹp nỗi bực mình, Cáo bèn nói:</a:t>
            </a:r>
          </a:p>
          <a:p>
            <a:r>
              <a:rPr lang="en-US">
                <a:latin typeface="Arial" charset="0"/>
              </a:rPr>
              <a:t>	- Nho còn xanh lắm.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8" grpId="0"/>
      <p:bldP spid="297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331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33CC"/>
                </a:solidFill>
                <a:latin typeface="Arial" charset="0"/>
              </a:rPr>
              <a:t>I. Nhận xét: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0" y="60166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1. Trạng ngữ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in nghiêng trong mẫu chuyện d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 trả lời câu hỏi gì?                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0" y="2754313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	Trả lời cho câu hỏi Để làm gì?, Nhằm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 gí?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261938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2. Loại trạng ngữ trên bổ sung cho câu ý nghĩa gì?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0" y="265588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 Nó bổ sung ý nghĩa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 cho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0" y="0"/>
            <a:ext cx="3316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33CC"/>
                </a:solidFill>
                <a:latin typeface="Arial" charset="0"/>
              </a:rPr>
              <a:t>II- Ghi nhớ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265113" y="1300163"/>
            <a:ext cx="8655050" cy="5208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363538" y="2014538"/>
            <a:ext cx="846931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1. Để nói lên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 tiến hành sự việc nêu trong câu, ta có thể thêm vào câu những trạng ngữ chỉ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ích.</a:t>
            </a:r>
          </a:p>
          <a:p>
            <a:r>
              <a:rPr lang="en-US">
                <a:latin typeface="Arial" charset="0"/>
              </a:rPr>
              <a:t>2. Trạng ngữ chỉ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 trả lời cho các câu hỏi </a:t>
            </a:r>
            <a:r>
              <a:rPr lang="en-US" b="1">
                <a:latin typeface="Arial" charset="0"/>
              </a:rPr>
              <a:t>Để làm gì? Nhằm mục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ích gì?, Vì cái gì?...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1" grpId="0" animBg="1"/>
      <p:bldP spid="440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693738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 1. Tìm trạng ngữ chỉ mục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ích trong những câu sau: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21971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Để tiêm phòng dịch cho trẻ em, tỉnh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cử nhiều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ội y tề vể các bản.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0" y="0"/>
            <a:ext cx="3948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33CC"/>
                </a:solidFill>
                <a:latin typeface="Arial" charset="0"/>
              </a:rPr>
              <a:t>III- Luyện tập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0" y="35687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b) Vì tổ quốc thiếu niên sẵn sàng! 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0" y="4613275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c) Nhằm giào dục ý thức bảo vệ môi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cho học sinh, các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tổ chức nhiều hoạt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ộng thiết thực. 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762000" y="2808288"/>
            <a:ext cx="6465888" cy="22225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022350" y="4200525"/>
            <a:ext cx="1938338" cy="22225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935038" y="5267325"/>
            <a:ext cx="7032625" cy="22225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25438" y="5875338"/>
            <a:ext cx="3832225" cy="22225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animBg="1"/>
      <p:bldP spid="48139" grpId="0" animBg="1"/>
      <p:bldP spid="48140" grpId="0" animBg="1"/>
      <p:bldP spid="481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261938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2.Tìm các trạng ngữ thích hợp chỉ mục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ích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iền vào chổ trống: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2655888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… , xã em vừa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ào một con m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</a:t>
            </a:r>
          </a:p>
          <a:p>
            <a:r>
              <a:rPr lang="en-US">
                <a:latin typeface="Arial" charset="0"/>
              </a:rPr>
              <a:t> b) … , chúng em quyết tâm học tập và rèn luyện thật tốt.</a:t>
            </a:r>
          </a:p>
          <a:p>
            <a:r>
              <a:rPr lang="en-US">
                <a:latin typeface="Arial" charset="0"/>
              </a:rPr>
              <a:t> c) … , em phải nâng tập thể dục.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2.Tìm các trạng ngữ thích hợp chỉ mục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ích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iền vào chổ trống: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633538"/>
            <a:ext cx="9144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…                                                     , xã em vừa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ào một con m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</a:t>
            </a:r>
          </a:p>
          <a:p>
            <a:r>
              <a:rPr lang="en-US">
                <a:latin typeface="Arial" charset="0"/>
              </a:rPr>
              <a:t> b) …                                , chúng em quyết tâm học tập và rèn luyện thật tốt.</a:t>
            </a:r>
          </a:p>
          <a:p>
            <a:r>
              <a:rPr lang="en-US">
                <a:latin typeface="Arial" charset="0"/>
              </a:rPr>
              <a:t> c) …                                       , em phải nâng tập thể dục. 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42925" y="1652588"/>
            <a:ext cx="7315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3333FF"/>
                </a:solidFill>
                <a:latin typeface="Arial" charset="0"/>
              </a:rPr>
              <a:t> Để lấy n</a:t>
            </a:r>
            <a:r>
              <a:rPr lang="vi-VN" b="1" i="1">
                <a:solidFill>
                  <a:srgbClr val="3333FF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3333FF"/>
                </a:solidFill>
                <a:latin typeface="Arial" charset="0"/>
              </a:rPr>
              <a:t>ớc t</a:t>
            </a:r>
            <a:r>
              <a:rPr lang="vi-VN" b="1" i="1">
                <a:solidFill>
                  <a:srgbClr val="3333FF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3333FF"/>
                </a:solidFill>
                <a:latin typeface="Arial" charset="0"/>
              </a:rPr>
              <a:t>ới cho ruộng </a:t>
            </a:r>
            <a:r>
              <a:rPr lang="vi-VN" b="1" i="1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3333FF"/>
                </a:solidFill>
                <a:latin typeface="Arial" charset="0"/>
              </a:rPr>
              <a:t>ồng 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744538" y="2863850"/>
            <a:ext cx="44656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3333FF"/>
                </a:solidFill>
                <a:latin typeface="Arial" charset="0"/>
              </a:rPr>
              <a:t>Vì danh dự của lớp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9613" y="4051300"/>
            <a:ext cx="53800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3333FF"/>
                </a:solidFill>
                <a:latin typeface="Arial" charset="0"/>
              </a:rPr>
              <a:t>Để thân thể khỏe mạnh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6" grpId="0"/>
      <p:bldP spid="51207" grpId="0"/>
      <p:bldP spid="5120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834</Words>
  <Application>Microsoft Office PowerPoint</Application>
  <PresentationFormat>On-screen Show (4:3)</PresentationFormat>
  <Paragraphs>48</Paragraphs>
  <Slides>13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VNI-Times</vt:lpstr>
      <vt:lpstr>Arial</vt:lpstr>
      <vt:lpstr>Default Design</vt:lpstr>
      <vt:lpstr>CorelDRAW X3 Graphic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PHONG VU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PHONG VU</dc:creator>
  <cp:lastModifiedBy>CSTeam</cp:lastModifiedBy>
  <cp:revision>99</cp:revision>
  <dcterms:created xsi:type="dcterms:W3CDTF">2007-12-18T01:33:21Z</dcterms:created>
  <dcterms:modified xsi:type="dcterms:W3CDTF">2016-06-30T02:04:14Z</dcterms:modified>
</cp:coreProperties>
</file>